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4012" r:id="rId1"/>
  </p:sldMasterIdLst>
  <p:notesMasterIdLst>
    <p:notesMasterId r:id="rId31"/>
  </p:notesMasterIdLst>
  <p:sldIdLst>
    <p:sldId id="256" r:id="rId2"/>
    <p:sldId id="274" r:id="rId3"/>
    <p:sldId id="257" r:id="rId4"/>
    <p:sldId id="258" r:id="rId5"/>
    <p:sldId id="259" r:id="rId6"/>
    <p:sldId id="271" r:id="rId7"/>
    <p:sldId id="260" r:id="rId8"/>
    <p:sldId id="261" r:id="rId9"/>
    <p:sldId id="285" r:id="rId10"/>
    <p:sldId id="263" r:id="rId11"/>
    <p:sldId id="265" r:id="rId12"/>
    <p:sldId id="264" r:id="rId13"/>
    <p:sldId id="287" r:id="rId14"/>
    <p:sldId id="272" r:id="rId15"/>
    <p:sldId id="273" r:id="rId16"/>
    <p:sldId id="276" r:id="rId17"/>
    <p:sldId id="275" r:id="rId18"/>
    <p:sldId id="278" r:id="rId19"/>
    <p:sldId id="267" r:id="rId20"/>
    <p:sldId id="277" r:id="rId21"/>
    <p:sldId id="279" r:id="rId22"/>
    <p:sldId id="280" r:id="rId23"/>
    <p:sldId id="290" r:id="rId24"/>
    <p:sldId id="281" r:id="rId25"/>
    <p:sldId id="282" r:id="rId26"/>
    <p:sldId id="286" r:id="rId27"/>
    <p:sldId id="270" r:id="rId28"/>
    <p:sldId id="283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2107-B428-4715-8A41-9B6FDC55EB76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B1C25-638B-41D1-AFC6-D244D876C8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40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B1C25-638B-41D1-AFC6-D244D876C88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79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3BCF34-7549-4F76-B097-C369C7E738F0}" type="datetime1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5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2BA-E607-4C12-813B-1999B47DD7D3}" type="datetime1">
              <a:rPr lang="el-GR" smtClean="0"/>
              <a:t>12/11/2020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15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51FB-367B-4C08-A7DF-3D6EDB410F40}" type="datetime1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895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2C8E-BF98-4AC0-8D27-B5C189FDB7C2}" type="datetime1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87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CB72-CCB2-4262-8985-74D68FD73D61}" type="datetime1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757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7F2-03EC-4F8C-94B6-5EAB1E5B4D61}" type="datetime1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66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3417-83AC-49A3-BB37-160096B180D7}" type="datetime1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7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5D4B-81A0-47FA-97D0-503E0CC6912C}" type="datetime1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40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996A-741E-4F94-849A-A8C2BB588EC8}" type="datetime1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31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5E0-D451-4B9E-BC39-AA031227591D}" type="datetime1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82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1529-D113-4D67-B815-B7C7EA4B9A84}" type="datetime1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72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275-B65E-4621-814B-7B76E52D76A8}" type="datetime1">
              <a:rPr lang="el-GR" smtClean="0"/>
              <a:t>12/11/2020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786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4F15-5E96-45BD-BFB9-D70E1E34002E}" type="datetime1">
              <a:rPr lang="el-GR" smtClean="0"/>
              <a:t>12/11/2020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5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A345-8377-4FE0-93A4-1599AC262E7E}" type="datetime1">
              <a:rPr lang="el-GR" smtClean="0"/>
              <a:t>12/11/2020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9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FBF5-72A6-4B05-8A6C-2D3993030D3C}" type="datetime1">
              <a:rPr lang="el-GR" smtClean="0"/>
              <a:t>12/11/2020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730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5284-5B38-4351-97EC-5797096AC1AF}" type="datetime1">
              <a:rPr lang="el-GR" smtClean="0"/>
              <a:t>12/11/2020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80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6CF-2493-4723-8D6E-4A17B3105886}" type="datetime1">
              <a:rPr lang="el-GR" smtClean="0"/>
              <a:t>12/11/2020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7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0558F0-C702-4A40-8FEB-78DE2C424659}" type="datetime1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558013-FA4F-4F57-8E15-C377184366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02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ebook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FB2D9D-6B6D-48E7-9DFD-76E77D499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Η Διδασκαλία στην εξ Αποστάσεως Εκπαίδευση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AE28FA6-49E7-4196-B339-7210D2325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Φούντα Αγγελική </a:t>
            </a:r>
          </a:p>
          <a:p>
            <a:r>
              <a:rPr lang="el-GR" sz="2800" dirty="0"/>
              <a:t>Συντονίστρια Εκπαιδευτικού Έργου</a:t>
            </a:r>
          </a:p>
          <a:p>
            <a:r>
              <a:rPr lang="el-GR" sz="2000" dirty="0"/>
              <a:t>ΠΕΚΕΣ ΘΕΣΣΑΛΙΑΣ</a:t>
            </a:r>
          </a:p>
          <a:p>
            <a:endParaRPr lang="el-GR" sz="20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4108B4-549C-4E0C-B12C-3E47FB87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54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48A71F-814A-428F-A19E-7697C09E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Δραστηριότητες- Ασκήσεις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7DF3E6-7A04-433E-982D-A6C965D0D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Ασκήσεις προγνωστικού χαρακτήρα, (</a:t>
            </a:r>
            <a:r>
              <a:rPr lang="el-GR" dirty="0"/>
              <a:t>αποσαφηνίζεται η </a:t>
            </a:r>
            <a:r>
              <a:rPr lang="el-GR" dirty="0" err="1"/>
              <a:t>προϋπάρχουσα</a:t>
            </a:r>
            <a:r>
              <a:rPr lang="el-GR" dirty="0"/>
              <a:t> γνώση των μαθητών).</a:t>
            </a:r>
          </a:p>
          <a:p>
            <a:r>
              <a:rPr lang="el-GR" b="1" dirty="0">
                <a:solidFill>
                  <a:srgbClr val="FF0000"/>
                </a:solidFill>
              </a:rPr>
              <a:t>Ασκήσεις – δραστηριότητες εμπέδωσης </a:t>
            </a:r>
            <a:r>
              <a:rPr lang="el-GR" dirty="0"/>
              <a:t>. Έχουν στόχο να ελέγξουν, αν ο μαθητής έχει κατανοήσει τις έννοιες της ενότητας και να τον βοηθήσουμε να τις κατανοήσει. </a:t>
            </a:r>
          </a:p>
          <a:p>
            <a:r>
              <a:rPr lang="el-GR" b="1" dirty="0">
                <a:solidFill>
                  <a:srgbClr val="FF0000"/>
                </a:solidFill>
              </a:rPr>
              <a:t>Ασκήσεις αξιολόγησης και </a:t>
            </a:r>
            <a:r>
              <a:rPr lang="el-GR" b="1" dirty="0" err="1">
                <a:solidFill>
                  <a:srgbClr val="FF0000"/>
                </a:solidFill>
              </a:rPr>
              <a:t>αυτοαξιολόγησης</a:t>
            </a:r>
            <a:r>
              <a:rPr lang="el-GR" b="1" dirty="0"/>
              <a:t>.</a:t>
            </a:r>
            <a:r>
              <a:rPr lang="el-GR" dirty="0"/>
              <a:t> Ελέγχουμε την επίτευξη των στόχων μας.</a:t>
            </a:r>
          </a:p>
          <a:p>
            <a:r>
              <a:rPr lang="el-GR" b="1" dirty="0">
                <a:solidFill>
                  <a:srgbClr val="FF0000"/>
                </a:solidFill>
              </a:rPr>
              <a:t>Ασκήσεις για την ασύγχρονη εκπαίδευση </a:t>
            </a:r>
            <a:r>
              <a:rPr lang="el-GR" b="1" dirty="0"/>
              <a:t>(</a:t>
            </a:r>
            <a:r>
              <a:rPr lang="en-US" b="1" dirty="0"/>
              <a:t>e</a:t>
            </a:r>
            <a:r>
              <a:rPr lang="en-US" dirty="0"/>
              <a:t>-class, e-me)</a:t>
            </a:r>
            <a:r>
              <a:rPr lang="el-GR" dirty="0"/>
              <a:t>  (θα δοθεί ανατροφοδότηση από τον /την εκπαιδευτικό).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A6F636F-A032-4B56-92C2-70A42C86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58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20CD82-F476-4BCE-B9D7-77974D44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Ενεργός συμμετοχή των μαθητών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E2AA14-DFEC-41CA-A480-423F2FCC9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200" dirty="0"/>
              <a:t>Σχεδιάζουμε ασκήσεις και δραστηριότητες με τις οποίες θα πετύχουμε την ενεργό συμμετοχή όλων των μαθητών.</a:t>
            </a:r>
          </a:p>
          <a:p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C58A69-1779-4214-AF21-2E63EF41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99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5ACE74-5E6B-49A6-A96F-551EC5E9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Μορφή δραστηριοτήτων και ασκήσεων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7A6396-7E5D-43E0-9098-A85B0C4CB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3600" dirty="0"/>
              <a:t>σταυρόλεξα</a:t>
            </a:r>
          </a:p>
          <a:p>
            <a:r>
              <a:rPr lang="el-GR" sz="3600" dirty="0"/>
              <a:t> συμπλήρωση κενών </a:t>
            </a:r>
          </a:p>
          <a:p>
            <a:r>
              <a:rPr lang="el-GR" sz="3600" dirty="0"/>
              <a:t>αντιστοίχισης </a:t>
            </a:r>
          </a:p>
          <a:p>
            <a:r>
              <a:rPr lang="el-GR" sz="3600" dirty="0"/>
              <a:t>πολλαπλής επιλογής </a:t>
            </a:r>
          </a:p>
          <a:p>
            <a:r>
              <a:rPr lang="el-GR" sz="3600" dirty="0"/>
              <a:t> </a:t>
            </a:r>
            <a:r>
              <a:rPr lang="el-GR" sz="3600" dirty="0" err="1"/>
              <a:t>κρυπτόλεξα</a:t>
            </a:r>
            <a:endParaRPr lang="el-GR" sz="3600" dirty="0"/>
          </a:p>
          <a:p>
            <a:r>
              <a:rPr lang="el-GR" sz="3600" dirty="0"/>
              <a:t>καταιγισμός ιδεών</a:t>
            </a:r>
          </a:p>
          <a:p>
            <a:r>
              <a:rPr lang="el-GR" sz="3600" dirty="0"/>
              <a:t>παιχνίδι ρόλων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28B5C1B-5208-419F-97B4-22825724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35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8D8774-12B2-4BBA-B0FA-D8C6CAE9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Συμμετοχή των μαθητών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FA2050-8DCC-4B42-8EF9-CFBA8A292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  <a:cs typeface="Arial" panose="020B0604020202020204" pitchFamily="34" charset="0"/>
              </a:rPr>
              <a:t>Chat</a:t>
            </a:r>
          </a:p>
          <a:p>
            <a:r>
              <a:rPr lang="el-GR" sz="3200" dirty="0">
                <a:latin typeface="+mj-lt"/>
                <a:cs typeface="Arial" panose="020B0604020202020204" pitchFamily="34" charset="0"/>
              </a:rPr>
              <a:t>Διάλογος</a:t>
            </a:r>
          </a:p>
          <a:p>
            <a:r>
              <a:rPr lang="el-GR" sz="3200" dirty="0">
                <a:latin typeface="+mj-lt"/>
                <a:cs typeface="Arial" panose="020B0604020202020204" pitchFamily="34" charset="0"/>
              </a:rPr>
              <a:t>Παρουσίαση εργασιών μαθητών (σταυρόλεξου, παιχνιδιού, παρουσίαση ενός θέματος)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11145BA-EC5E-49C3-983B-0AAE0CC5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909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37B74996-367F-425D-84CB-180E50F922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5982" y="3308985"/>
          <a:ext cx="2820035" cy="2025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15">
                  <a:extLst>
                    <a:ext uri="{9D8B030D-6E8A-4147-A177-3AD203B41FA5}">
                      <a16:colId xmlns:a16="http://schemas.microsoft.com/office/drawing/2014/main" val="1404620148"/>
                    </a:ext>
                  </a:extLst>
                </a:gridCol>
                <a:gridCol w="234315">
                  <a:extLst>
                    <a:ext uri="{9D8B030D-6E8A-4147-A177-3AD203B41FA5}">
                      <a16:colId xmlns:a16="http://schemas.microsoft.com/office/drawing/2014/main" val="3927957432"/>
                    </a:ext>
                  </a:extLst>
                </a:gridCol>
                <a:gridCol w="234315">
                  <a:extLst>
                    <a:ext uri="{9D8B030D-6E8A-4147-A177-3AD203B41FA5}">
                      <a16:colId xmlns:a16="http://schemas.microsoft.com/office/drawing/2014/main" val="562499547"/>
                    </a:ext>
                  </a:extLst>
                </a:gridCol>
                <a:gridCol w="234950">
                  <a:extLst>
                    <a:ext uri="{9D8B030D-6E8A-4147-A177-3AD203B41FA5}">
                      <a16:colId xmlns:a16="http://schemas.microsoft.com/office/drawing/2014/main" val="323882094"/>
                    </a:ext>
                  </a:extLst>
                </a:gridCol>
                <a:gridCol w="234950">
                  <a:extLst>
                    <a:ext uri="{9D8B030D-6E8A-4147-A177-3AD203B41FA5}">
                      <a16:colId xmlns:a16="http://schemas.microsoft.com/office/drawing/2014/main" val="2353644763"/>
                    </a:ext>
                  </a:extLst>
                </a:gridCol>
                <a:gridCol w="234950">
                  <a:extLst>
                    <a:ext uri="{9D8B030D-6E8A-4147-A177-3AD203B41FA5}">
                      <a16:colId xmlns:a16="http://schemas.microsoft.com/office/drawing/2014/main" val="2351792380"/>
                    </a:ext>
                  </a:extLst>
                </a:gridCol>
                <a:gridCol w="234950">
                  <a:extLst>
                    <a:ext uri="{9D8B030D-6E8A-4147-A177-3AD203B41FA5}">
                      <a16:colId xmlns:a16="http://schemas.microsoft.com/office/drawing/2014/main" val="3341237547"/>
                    </a:ext>
                  </a:extLst>
                </a:gridCol>
                <a:gridCol w="234950">
                  <a:extLst>
                    <a:ext uri="{9D8B030D-6E8A-4147-A177-3AD203B41FA5}">
                      <a16:colId xmlns:a16="http://schemas.microsoft.com/office/drawing/2014/main" val="3331084121"/>
                    </a:ext>
                  </a:extLst>
                </a:gridCol>
                <a:gridCol w="235585">
                  <a:extLst>
                    <a:ext uri="{9D8B030D-6E8A-4147-A177-3AD203B41FA5}">
                      <a16:colId xmlns:a16="http://schemas.microsoft.com/office/drawing/2014/main" val="3256205094"/>
                    </a:ext>
                  </a:extLst>
                </a:gridCol>
                <a:gridCol w="235585">
                  <a:extLst>
                    <a:ext uri="{9D8B030D-6E8A-4147-A177-3AD203B41FA5}">
                      <a16:colId xmlns:a16="http://schemas.microsoft.com/office/drawing/2014/main" val="3301097373"/>
                    </a:ext>
                  </a:extLst>
                </a:gridCol>
                <a:gridCol w="235585">
                  <a:extLst>
                    <a:ext uri="{9D8B030D-6E8A-4147-A177-3AD203B41FA5}">
                      <a16:colId xmlns:a16="http://schemas.microsoft.com/office/drawing/2014/main" val="2271996338"/>
                    </a:ext>
                  </a:extLst>
                </a:gridCol>
                <a:gridCol w="235585">
                  <a:extLst>
                    <a:ext uri="{9D8B030D-6E8A-4147-A177-3AD203B41FA5}">
                      <a16:colId xmlns:a16="http://schemas.microsoft.com/office/drawing/2014/main" val="28875191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Σ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σ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σ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004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 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δ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956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π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γ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ρ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95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υ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σ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λ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5176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υ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ρ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ω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6555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935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υ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γ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τ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1688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γ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υ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ω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χ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10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χ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6550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χ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σ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χ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χ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892462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67FB6EB-A4AB-45F9-9C16-FF977891B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kumimoji="0" lang="el-GR" altLang="el-GR" sz="1200" b="0" i="0" u="none" strike="noStrike" cap="none" normalizeH="0" baseline="0" bmk="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ντοπίστε  στο παρακάτω  κρυπτόλεξο οκτώ ουσιαστικά του κειμένου    οριζόντια ή κάθετα.        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B9F50796-BE9D-4A24-A1A4-891632DF5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88590"/>
              </p:ext>
            </p:extLst>
          </p:nvPr>
        </p:nvGraphicFramePr>
        <p:xfrm>
          <a:off x="1938868" y="3217332"/>
          <a:ext cx="5965612" cy="2522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679">
                  <a:extLst>
                    <a:ext uri="{9D8B030D-6E8A-4147-A177-3AD203B41FA5}">
                      <a16:colId xmlns:a16="http://schemas.microsoft.com/office/drawing/2014/main" val="623442214"/>
                    </a:ext>
                  </a:extLst>
                </a:gridCol>
                <a:gridCol w="495679">
                  <a:extLst>
                    <a:ext uri="{9D8B030D-6E8A-4147-A177-3AD203B41FA5}">
                      <a16:colId xmlns:a16="http://schemas.microsoft.com/office/drawing/2014/main" val="2665662378"/>
                    </a:ext>
                  </a:extLst>
                </a:gridCol>
                <a:gridCol w="495679">
                  <a:extLst>
                    <a:ext uri="{9D8B030D-6E8A-4147-A177-3AD203B41FA5}">
                      <a16:colId xmlns:a16="http://schemas.microsoft.com/office/drawing/2014/main" val="971412828"/>
                    </a:ext>
                  </a:extLst>
                </a:gridCol>
                <a:gridCol w="497023">
                  <a:extLst>
                    <a:ext uri="{9D8B030D-6E8A-4147-A177-3AD203B41FA5}">
                      <a16:colId xmlns:a16="http://schemas.microsoft.com/office/drawing/2014/main" val="3009591912"/>
                    </a:ext>
                  </a:extLst>
                </a:gridCol>
                <a:gridCol w="497023">
                  <a:extLst>
                    <a:ext uri="{9D8B030D-6E8A-4147-A177-3AD203B41FA5}">
                      <a16:colId xmlns:a16="http://schemas.microsoft.com/office/drawing/2014/main" val="1695886009"/>
                    </a:ext>
                  </a:extLst>
                </a:gridCol>
                <a:gridCol w="497023">
                  <a:extLst>
                    <a:ext uri="{9D8B030D-6E8A-4147-A177-3AD203B41FA5}">
                      <a16:colId xmlns:a16="http://schemas.microsoft.com/office/drawing/2014/main" val="1669734031"/>
                    </a:ext>
                  </a:extLst>
                </a:gridCol>
                <a:gridCol w="497023">
                  <a:extLst>
                    <a:ext uri="{9D8B030D-6E8A-4147-A177-3AD203B41FA5}">
                      <a16:colId xmlns:a16="http://schemas.microsoft.com/office/drawing/2014/main" val="3674939070"/>
                    </a:ext>
                  </a:extLst>
                </a:gridCol>
                <a:gridCol w="497023">
                  <a:extLst>
                    <a:ext uri="{9D8B030D-6E8A-4147-A177-3AD203B41FA5}">
                      <a16:colId xmlns:a16="http://schemas.microsoft.com/office/drawing/2014/main" val="2616376061"/>
                    </a:ext>
                  </a:extLst>
                </a:gridCol>
                <a:gridCol w="498365">
                  <a:extLst>
                    <a:ext uri="{9D8B030D-6E8A-4147-A177-3AD203B41FA5}">
                      <a16:colId xmlns:a16="http://schemas.microsoft.com/office/drawing/2014/main" val="847054819"/>
                    </a:ext>
                  </a:extLst>
                </a:gridCol>
                <a:gridCol w="498365">
                  <a:extLst>
                    <a:ext uri="{9D8B030D-6E8A-4147-A177-3AD203B41FA5}">
                      <a16:colId xmlns:a16="http://schemas.microsoft.com/office/drawing/2014/main" val="273992423"/>
                    </a:ext>
                  </a:extLst>
                </a:gridCol>
                <a:gridCol w="498365">
                  <a:extLst>
                    <a:ext uri="{9D8B030D-6E8A-4147-A177-3AD203B41FA5}">
                      <a16:colId xmlns:a16="http://schemas.microsoft.com/office/drawing/2014/main" val="1879483902"/>
                    </a:ext>
                  </a:extLst>
                </a:gridCol>
                <a:gridCol w="498365">
                  <a:extLst>
                    <a:ext uri="{9D8B030D-6E8A-4147-A177-3AD203B41FA5}">
                      <a16:colId xmlns:a16="http://schemas.microsoft.com/office/drawing/2014/main" val="1603045768"/>
                    </a:ext>
                  </a:extLst>
                </a:gridCol>
              </a:tblGrid>
              <a:tr h="22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Σ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σ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σ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313955"/>
                  </a:ext>
                </a:extLst>
              </a:tr>
              <a:tr h="470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 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κ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δ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764584"/>
                  </a:ext>
                </a:extLst>
              </a:tr>
              <a:tr h="218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π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γ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ε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ρ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507081"/>
                  </a:ext>
                </a:extLst>
              </a:tr>
              <a:tr h="22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υ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σ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ε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λ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α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φ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ο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ς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8801471"/>
                  </a:ext>
                </a:extLst>
              </a:tr>
              <a:tr h="22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υ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ρ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ω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μ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812930"/>
                  </a:ext>
                </a:extLst>
              </a:tr>
              <a:tr h="22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φ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ν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ο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8091743"/>
                  </a:ext>
                </a:extLst>
              </a:tr>
              <a:tr h="22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υ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γ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τ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ν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731563"/>
                  </a:ext>
                </a:extLst>
              </a:tr>
              <a:tr h="22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γ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υ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ω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χ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195606"/>
                  </a:ext>
                </a:extLst>
              </a:tr>
              <a:tr h="22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χ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η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605392"/>
                  </a:ext>
                </a:extLst>
              </a:tr>
              <a:tr h="22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FF0000"/>
                          </a:solidFill>
                          <a:effectLst/>
                        </a:rPr>
                        <a:t>ν</a:t>
                      </a:r>
                      <a:endParaRPr lang="el-G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χ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φ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σ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κ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χ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μ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χ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4466694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D2C5B138-261F-4D0B-B2AB-E3C2F3E8F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78858" y="1341678"/>
            <a:ext cx="70342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Παραδείγματα δραστηριοτήτων -ασκήσεων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00AD458-914D-4EB8-B107-591C216E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14</a:t>
            </a:fld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8A278-ED8D-4606-BF84-1B6CCD1295DE}"/>
              </a:ext>
            </a:extLst>
          </p:cNvPr>
          <p:cNvSpPr txBox="1"/>
          <p:nvPr/>
        </p:nvSpPr>
        <p:spPr>
          <a:xfrm>
            <a:off x="3037840" y="3105835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1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κειμένου    οριζόντια ή κάθετα. 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CB5DF-C07A-463A-B405-213B8B869A19}"/>
              </a:ext>
            </a:extLst>
          </p:cNvPr>
          <p:cNvSpPr txBox="1"/>
          <p:nvPr/>
        </p:nvSpPr>
        <p:spPr>
          <a:xfrm>
            <a:off x="1859280" y="2580641"/>
            <a:ext cx="8402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kumimoji="0" lang="el-GR" altLang="el-GR" sz="1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ντοπίστε  στο παρακάτω  </a:t>
            </a:r>
            <a:r>
              <a:rPr kumimoji="0" lang="el-GR" altLang="el-GR" sz="1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κρυπτόλεξο</a:t>
            </a:r>
            <a:r>
              <a:rPr kumimoji="0" lang="el-GR" altLang="el-GR" sz="1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οκτώ ουσιαστικά του κειμένου    οριζόντια ή κάθετα.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649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8B02E5-E062-4201-AE02-0538ABBD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152400">
              <a:lnSpc>
                <a:spcPct val="150000"/>
              </a:lnSpc>
            </a:pPr>
            <a:r>
              <a:rPr lang="el-GR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Κατατάξτε λέξεις του αρχαίου κειμένου  στον παρακάτω πίνακα στην αντίστοιχη στήλη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57FB1974-1A34-4B23-8E22-9C60FD016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062327"/>
              </p:ext>
            </p:extLst>
          </p:nvPr>
        </p:nvGraphicFramePr>
        <p:xfrm>
          <a:off x="1869440" y="2702560"/>
          <a:ext cx="8077201" cy="3266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061">
                  <a:extLst>
                    <a:ext uri="{9D8B030D-6E8A-4147-A177-3AD203B41FA5}">
                      <a16:colId xmlns:a16="http://schemas.microsoft.com/office/drawing/2014/main" val="3827836069"/>
                    </a:ext>
                  </a:extLst>
                </a:gridCol>
                <a:gridCol w="1615061">
                  <a:extLst>
                    <a:ext uri="{9D8B030D-6E8A-4147-A177-3AD203B41FA5}">
                      <a16:colId xmlns:a16="http://schemas.microsoft.com/office/drawing/2014/main" val="1988392603"/>
                    </a:ext>
                  </a:extLst>
                </a:gridCol>
                <a:gridCol w="1615061">
                  <a:extLst>
                    <a:ext uri="{9D8B030D-6E8A-4147-A177-3AD203B41FA5}">
                      <a16:colId xmlns:a16="http://schemas.microsoft.com/office/drawing/2014/main" val="1092487615"/>
                    </a:ext>
                  </a:extLst>
                </a:gridCol>
                <a:gridCol w="1616009">
                  <a:extLst>
                    <a:ext uri="{9D8B030D-6E8A-4147-A177-3AD203B41FA5}">
                      <a16:colId xmlns:a16="http://schemas.microsoft.com/office/drawing/2014/main" val="3624820283"/>
                    </a:ext>
                  </a:extLst>
                </a:gridCol>
                <a:gridCol w="1616009">
                  <a:extLst>
                    <a:ext uri="{9D8B030D-6E8A-4147-A177-3AD203B41FA5}">
                      <a16:colId xmlns:a16="http://schemas.microsoft.com/office/drawing/2014/main" val="2408045424"/>
                    </a:ext>
                  </a:extLst>
                </a:gridCol>
              </a:tblGrid>
              <a:tr h="816610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</a:rPr>
                        <a:t>Ουσιαστικά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ρήματα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Απαρέμφατα 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μετοχές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επίθετα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096022"/>
                  </a:ext>
                </a:extLst>
              </a:tr>
              <a:tr h="816610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737419"/>
                  </a:ext>
                </a:extLst>
              </a:tr>
              <a:tr h="816610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07645"/>
                  </a:ext>
                </a:extLst>
              </a:tr>
              <a:tr h="816610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86859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C5641C8-7903-4AFD-9A6B-7FD78753C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2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kumimoji="0" lang="el-GR" altLang="el-GR" sz="1200" b="0" i="0" u="none" strike="noStrike" cap="none" normalizeH="0" baseline="0" bmk="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ατατάξτε λέξεις του κειμένου στον παρακάτω πίνακα στην αντίστοιχη στήλη: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4A15C01-8339-4749-96C2-B64F00C0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26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03AB92-FB69-415B-8530-86D86C62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Εκπαιδευτικό υλικό- πηγές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027FA5-2D0F-4F06-B544-7D868530B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 </a:t>
            </a:r>
            <a:r>
              <a:rPr lang="el-GR" sz="2800" dirty="0"/>
              <a:t>Ψηφιακά </a:t>
            </a:r>
            <a:r>
              <a:rPr lang="el-GR" sz="2800" dirty="0" err="1"/>
              <a:t>διαδραστικά</a:t>
            </a:r>
            <a:r>
              <a:rPr lang="el-GR" sz="2800" dirty="0"/>
              <a:t> βιβλία</a:t>
            </a:r>
          </a:p>
          <a:p>
            <a:r>
              <a:rPr lang="el-GR" sz="2800" dirty="0"/>
              <a:t> Αίσωπος (διδακτικά σενάρια)</a:t>
            </a:r>
          </a:p>
          <a:p>
            <a:r>
              <a:rPr lang="el-GR" sz="2800" dirty="0"/>
              <a:t> </a:t>
            </a:r>
            <a:r>
              <a:rPr lang="el-GR" sz="2800" dirty="0" err="1"/>
              <a:t>Φωτόδεντρο</a:t>
            </a:r>
            <a:r>
              <a:rPr lang="el-GR" sz="2800" dirty="0"/>
              <a:t> (αποθετήρια ψηφιακών  μαθησιακών αντικειμένων)</a:t>
            </a:r>
          </a:p>
          <a:p>
            <a:r>
              <a:rPr lang="el-GR" sz="2800" dirty="0"/>
              <a:t>Διαδίκτυο ( φιλολογικές σελίδες)</a:t>
            </a:r>
          </a:p>
          <a:p>
            <a:r>
              <a:rPr lang="el-GR" sz="2800" dirty="0"/>
              <a:t>Εκπαιδευτικό υλικό  που προτείνεται στις οδηγίες διδασκαλίας των φιλολογικών μαθημάτων στο Γυμνάσιο και Λύκειο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331A388-4D5E-483A-BCD6-24E72066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1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037E1E-162E-47B0-B0C8-7CCCA03B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διαδραστικό</a:t>
            </a:r>
            <a:r>
              <a:rPr lang="el-GR" dirty="0"/>
              <a:t> ψηφιακό βιβλίο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A2D258-FA97-43EB-BE53-1AEFCB56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Όλα τα σχολικά βιβλία είναι σε ψηφιακή μορφή .</a:t>
            </a:r>
          </a:p>
          <a:p>
            <a:r>
              <a:rPr lang="en-US" sz="2800" b="1" dirty="0">
                <a:solidFill>
                  <a:srgbClr val="FF0000"/>
                </a:solidFill>
                <a:hlinkClick r:id="rId2"/>
              </a:rPr>
              <a:t>http://ebooks.edu.gr/ebooks/</a:t>
            </a:r>
            <a:endParaRPr lang="el-GR" sz="2800" b="1" dirty="0">
              <a:solidFill>
                <a:srgbClr val="FF0000"/>
              </a:solidFill>
            </a:endParaRPr>
          </a:p>
          <a:p>
            <a:r>
              <a:rPr lang="el-GR" sz="2800" dirty="0"/>
              <a:t>Έχουν εμπλουτιστεί με </a:t>
            </a:r>
            <a:r>
              <a:rPr lang="el-GR" sz="2800" dirty="0" err="1"/>
              <a:t>διαδραστικά</a:t>
            </a:r>
            <a:r>
              <a:rPr lang="el-GR" sz="2800" dirty="0"/>
              <a:t> μαθησιακά αντικείμενα, όπως προσομοιώσεις, ασκήσεις, εκπαιδευτικά παιχνίδια, βίντεο, χάρτες, </a:t>
            </a:r>
            <a:r>
              <a:rPr lang="el-GR" sz="2800" dirty="0" err="1"/>
              <a:t>οπτικοποιήσεις</a:t>
            </a:r>
            <a:r>
              <a:rPr lang="el-GR" sz="2800" dirty="0"/>
              <a:t>, κ.ά. </a:t>
            </a:r>
          </a:p>
          <a:p>
            <a:r>
              <a:rPr lang="el-GR" sz="2800" dirty="0"/>
              <a:t>Μέσα στις σελίδες των βιβλίων έχουν ενσωματωθεί «ενεργά» εικονίδια ή </a:t>
            </a:r>
            <a:r>
              <a:rPr lang="el-GR" sz="2800" dirty="0" err="1"/>
              <a:t>υπερσύνδεσμοι</a:t>
            </a:r>
            <a:r>
              <a:rPr lang="el-GR" sz="2800" dirty="0"/>
              <a:t> που παραπέμπουν άμεσα σε αυτά. 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6B8527-371A-40A3-B0E7-270D9272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41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9679FB-E38E-4EE7-B480-B64B155D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</a:t>
            </a:r>
            <a:r>
              <a:rPr lang="el-GR" dirty="0" err="1"/>
              <a:t>διαδραστικό</a:t>
            </a:r>
            <a:r>
              <a:rPr lang="el-GR" dirty="0"/>
              <a:t> ψηφιακό βιβλίο στη  Νεοελληνική Λογοτεχνία.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55F547-3EF3-4C49-BA1F-55BACF9B11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778" y="2567088"/>
            <a:ext cx="5898444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06742AD-BDF8-4D99-A5E6-BF6BBE3A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881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C65F9E-7A1C-4B3E-9109-9FB76DF2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</a:t>
            </a:r>
            <a:r>
              <a:rPr lang="el-GR" dirty="0" err="1"/>
              <a:t>διαδραστικό</a:t>
            </a:r>
            <a:r>
              <a:rPr lang="el-GR" dirty="0"/>
              <a:t> ψηφιακό βιβλίο στη  Νεοελληνική Λογοτεχνία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F40D0A-1ABA-41AA-8E39-AD19827E92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602" y="2651759"/>
            <a:ext cx="8046156" cy="369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1263270-9842-4107-8D05-E8CCE193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94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01D049-024E-4F8A-9A3C-8546061EC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983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Εγκύκλιος  </a:t>
            </a:r>
            <a:r>
              <a:rPr lang="el-GR" sz="3600" dirty="0" err="1"/>
              <a:t>αρ</a:t>
            </a:r>
            <a:r>
              <a:rPr lang="el-GR" sz="3600" dirty="0"/>
              <a:t>. πρωτ.151977/ΓΔ4    07-11-2020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322CA6-2E1A-48A7-8B97-B5145F28F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Οι σχολικές μονάδες της B/</a:t>
            </a:r>
            <a:r>
              <a:rPr lang="el-GR" sz="3200" dirty="0" err="1"/>
              <a:t>θμιας</a:t>
            </a:r>
            <a:r>
              <a:rPr lang="el-GR" sz="3200" dirty="0"/>
              <a:t> εκπαίδευσης, λόγω της αναστολής λειτουργίας τους, </a:t>
            </a:r>
            <a:r>
              <a:rPr lang="el-GR" sz="3200" b="1" dirty="0">
                <a:solidFill>
                  <a:srgbClr val="FF0000"/>
                </a:solidFill>
              </a:rPr>
              <a:t>υποχρεούνται</a:t>
            </a:r>
            <a:r>
              <a:rPr lang="el-GR" sz="3200" dirty="0"/>
              <a:t> να παρέχουν </a:t>
            </a:r>
            <a:r>
              <a:rPr lang="el-GR" sz="3200" b="1" dirty="0">
                <a:solidFill>
                  <a:srgbClr val="FF0000"/>
                </a:solidFill>
              </a:rPr>
              <a:t>σύγχρονη εξ Αποστάσεως Εκπαίδευση </a:t>
            </a:r>
            <a:r>
              <a:rPr lang="el-GR" sz="3200" u="sng" dirty="0"/>
              <a:t>καλύπτοντας τη διδακτέα ύλη.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FF0B63A-FA95-4971-B8CD-11CA8C64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139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2A0E63-21E0-47E8-B488-7B003D78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Διαδραστικό</a:t>
            </a:r>
            <a:r>
              <a:rPr lang="el-GR" dirty="0"/>
              <a:t> ψηφιακό βιβλίο Αρχαίων Ελληνικών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9BB66D9-5293-40DD-A834-CE6EB66679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778" y="2557463"/>
            <a:ext cx="5898444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EFEC72-BE6B-4AD6-9BE7-51F511E2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840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8B49A-8B84-4438-8C3A-2982BB04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διαδραστικό</a:t>
            </a:r>
            <a:r>
              <a:rPr lang="el-GR" dirty="0"/>
              <a:t> ψηφιακό βιβλίο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179E18-CFB2-43CB-9522-565C6FE13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βασικότερο εκπαιδευτικό μέσο στην εξ αποστάσεως διδασκαλία διότι:</a:t>
            </a:r>
          </a:p>
          <a:p>
            <a:r>
              <a:rPr lang="el-GR" sz="2800" dirty="0"/>
              <a:t> έχει πλούσιο εκπαιδευτικό υλικό</a:t>
            </a:r>
          </a:p>
          <a:p>
            <a:r>
              <a:rPr lang="el-GR" sz="2800" dirty="0"/>
              <a:t> επιτρέπει τη </a:t>
            </a:r>
            <a:r>
              <a:rPr lang="el-GR" sz="2800" dirty="0" err="1"/>
              <a:t>διάδραση</a:t>
            </a:r>
            <a:r>
              <a:rPr lang="el-GR" sz="2800" dirty="0"/>
              <a:t>  και </a:t>
            </a:r>
          </a:p>
          <a:p>
            <a:r>
              <a:rPr lang="el-GR" sz="2800" dirty="0"/>
              <a:t>αλληλεπίδραση των μαθητών, εφόσον το μάθημα σχεδιαστεί  σωστά.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33EDCB1-8F27-41A6-AAA3-186CB701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71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945FB5-6E62-4139-847D-7C41284D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Αξιοποίηση στη διδασκαλία επίκαιρου υλικού .</a:t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8C6F6C-06C7-427C-B59C-BA3A655C3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000" dirty="0"/>
              <a:t>Γελοιογραφίες με τον </a:t>
            </a:r>
            <a:r>
              <a:rPr lang="el-GR" sz="3000" dirty="0" err="1"/>
              <a:t>κορωνοϊό</a:t>
            </a:r>
            <a:r>
              <a:rPr lang="el-GR" sz="3000" dirty="0"/>
              <a:t> (άφθονες στο διαδίκτυο).</a:t>
            </a:r>
          </a:p>
          <a:p>
            <a:r>
              <a:rPr lang="el-GR" sz="3000" dirty="0"/>
              <a:t>Συλλογή γελοιογραφιών </a:t>
            </a:r>
            <a:r>
              <a:rPr kumimoji="0" lang="el-GR" altLang="el-GR" sz="32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3000" dirty="0"/>
          </a:p>
          <a:p>
            <a:r>
              <a:rPr lang="el-GR" sz="3000" dirty="0"/>
              <a:t>Δημιουργία και παρουσίαση γελοιογραφιών από μαθητές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8F141DC-22A9-4535-BAF6-E3CF3E81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201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1F95C0-5EC0-4952-917B-35070C91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Νεοελληνική Γλώσσα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CDFA08-8274-413F-845E-E373F0D9D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Διδασκαλία γραμματικών φαινομένων με λέξεις για τη διδασκαλία της σύνθεσης και παραγωγής όπως :</a:t>
            </a:r>
          </a:p>
          <a:p>
            <a:r>
              <a:rPr lang="el-GR" sz="3200" dirty="0"/>
              <a:t>επιδημία , πανδημία, </a:t>
            </a:r>
            <a:r>
              <a:rPr lang="el-GR" sz="3200" dirty="0" err="1"/>
              <a:t>διασωληνωμένος</a:t>
            </a:r>
            <a:r>
              <a:rPr lang="el-GR" sz="3200" dirty="0"/>
              <a:t> απολύμανση, διάγγελμα, </a:t>
            </a:r>
          </a:p>
          <a:p>
            <a:r>
              <a:rPr lang="el-GR" sz="3200" dirty="0"/>
              <a:t>Ξένες λέξεις : μάσκα, καραντίνα , </a:t>
            </a:r>
            <a:r>
              <a:rPr lang="en-US" sz="3200" dirty="0"/>
              <a:t>lockdown </a:t>
            </a:r>
            <a:r>
              <a:rPr lang="el-GR" sz="3200" dirty="0"/>
              <a:t> </a:t>
            </a:r>
            <a:r>
              <a:rPr lang="en-US" sz="3200" dirty="0"/>
              <a:t> </a:t>
            </a:r>
            <a:r>
              <a:rPr lang="el-GR" sz="3200" dirty="0"/>
              <a:t> </a:t>
            </a:r>
          </a:p>
          <a:p>
            <a:endParaRPr lang="el-GR" sz="3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47574A6-BAF6-41F3-B765-3B31296E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0397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72BD02-773C-42B8-923E-52969643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Επίκαιρο υλικό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BC0D95-72CB-4377-B9A3-04EE0CA08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sz="2800" dirty="0"/>
              <a:t>Ο ρόλος της μάσκας στο αρχαίο θέατρο (ετυμολογία της λέξης)</a:t>
            </a:r>
          </a:p>
          <a:p>
            <a:pPr marL="0" indent="0">
              <a:buNone/>
            </a:pPr>
            <a:r>
              <a:rPr lang="el-GR" sz="2800" dirty="0"/>
              <a:t>Οι λόγοι που επέβαλαν τη χρήση  της </a:t>
            </a:r>
          </a:p>
          <a:p>
            <a:pPr marL="0" indent="0">
              <a:buNone/>
            </a:pPr>
            <a:r>
              <a:rPr lang="el-GR" sz="2800" dirty="0"/>
              <a:t>Μεταφορική χρήση της λέξης</a:t>
            </a:r>
          </a:p>
          <a:p>
            <a:pPr marL="0" indent="0">
              <a:buNone/>
            </a:pPr>
            <a:r>
              <a:rPr lang="el-GR" sz="2800" dirty="0"/>
              <a:t> Διαμόρφωση των συναισθημάτων  από τη χρήση της μάσκας- η αξία του προσώπου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9BED430-15CE-42CA-A1DA-DF5FF1C1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65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8DD7F1-2E5D-45C4-AF6D-04C5108C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Επίκαιρο υλικό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030CD7-1991-4B4B-B1CC-1F523F34F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Επιλογή κειμένων σχετικών με τον </a:t>
            </a:r>
            <a:r>
              <a:rPr lang="el-GR" sz="2600" dirty="0" err="1"/>
              <a:t>κορωνοϊό</a:t>
            </a:r>
            <a:endParaRPr lang="el-GR" sz="2600" dirty="0"/>
          </a:p>
          <a:p>
            <a:r>
              <a:rPr lang="el-GR" sz="2600" dirty="0"/>
              <a:t> για να διδάξουμε την είδηση και το σχόλιο</a:t>
            </a:r>
          </a:p>
          <a:p>
            <a:r>
              <a:rPr lang="el-GR" sz="2600" dirty="0"/>
              <a:t> τα διάφορα </a:t>
            </a:r>
            <a:r>
              <a:rPr lang="el-GR" sz="2600" dirty="0" err="1"/>
              <a:t>κειμενικά</a:t>
            </a:r>
            <a:r>
              <a:rPr lang="el-GR" sz="2600" dirty="0"/>
              <a:t> είδη επιστολή, άρθρο κ.ά.</a:t>
            </a:r>
          </a:p>
          <a:p>
            <a:r>
              <a:rPr lang="el-GR" sz="2600" dirty="0"/>
              <a:t> για τη διδασκαλία του ύφους, της περίληψης κ.ά.</a:t>
            </a:r>
          </a:p>
          <a:p>
            <a:pPr marL="0" indent="0">
              <a:buNone/>
            </a:pPr>
            <a:r>
              <a:rPr lang="el-GR" sz="2600" dirty="0"/>
              <a:t> 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AEDCF90-0903-470E-B38B-C43BA64D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675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B15D7F-DB83-4B28-887B-719CCB03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επίκαιρο υλικό;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671387-0025-4D23-9A93-83C03382C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4000" b="1" dirty="0"/>
              <a:t>Το επίκαιρο υλικό είναι:</a:t>
            </a:r>
          </a:p>
          <a:p>
            <a:pPr marL="0" indent="0">
              <a:buNone/>
            </a:pPr>
            <a:r>
              <a:rPr lang="el-GR" sz="4000" dirty="0"/>
              <a:t> οικείο στους μαθητές</a:t>
            </a:r>
          </a:p>
          <a:p>
            <a:pPr marL="0" indent="0">
              <a:buNone/>
            </a:pPr>
            <a:r>
              <a:rPr lang="el-GR" sz="4000" dirty="0"/>
              <a:t> ελκυστικό  </a:t>
            </a:r>
          </a:p>
          <a:p>
            <a:pPr marL="0" indent="0">
              <a:buNone/>
            </a:pPr>
            <a:r>
              <a:rPr lang="el-GR" sz="4000" dirty="0"/>
              <a:t> βιωματικό </a:t>
            </a:r>
          </a:p>
          <a:p>
            <a:pPr marL="0" indent="0">
              <a:buNone/>
            </a:pPr>
            <a:r>
              <a:rPr lang="el-GR" sz="4000" dirty="0"/>
              <a:t>Έχει μεγάλο αποτέλεσμα στη μάθηση. </a:t>
            </a:r>
          </a:p>
          <a:p>
            <a:pPr marL="0" indent="0">
              <a:buNone/>
            </a:pPr>
            <a:r>
              <a:rPr lang="el-GR" sz="4000" dirty="0"/>
              <a:t>Με τη βιωματική μάθηση καλλιεργούμε την κριτική σκέψη και στάση ζωής απέναντι σε σημαντικά προβλήματα. Πετυχαίνουμε τους μαθησιακούς στόχους.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363B3D7-27EA-4BD9-8173-35418665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925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DD494C-98D6-4B89-8101-45D6EA90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εξ αποστάσεως μαθήματα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74700B-761E-4A83-A0C4-B2328482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Είναι μία πρόκληση </a:t>
            </a:r>
          </a:p>
          <a:p>
            <a:pPr marL="0" indent="0">
              <a:buNone/>
            </a:pPr>
            <a:r>
              <a:rPr lang="el-GR" sz="3200" dirty="0"/>
              <a:t>Να αξιοποιήσουμε τις τεχνολογίες</a:t>
            </a:r>
          </a:p>
          <a:p>
            <a:pPr marL="0" indent="0">
              <a:buNone/>
            </a:pPr>
            <a:r>
              <a:rPr lang="el-GR" sz="3200" dirty="0"/>
              <a:t>Να κάνουμε μάθημα ελκυστικό, ευχάριστο , διαφορετικό.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8851730-CD6D-4F6D-8BA8-73E26DCB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131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70CDB1-C386-4479-A4ED-4C6D7B71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εξ αποστάσεως μαθήματα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DEFB0A-3B59-4EF5-9FA5-EF20AFD46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Θα μας βοηθήσουν να καταλάβουμε τη γοητεία της τεχνολογίας την τεράστια συμβολή της στην εκπαίδευση . </a:t>
            </a:r>
          </a:p>
          <a:p>
            <a:r>
              <a:rPr lang="el-GR" sz="2800" dirty="0"/>
              <a:t> Ας αδράξουμε την ευκαιρία να την εφαρμόσουμε όχι μόνο τώρα στον εγκλεισμό αλλά και αργότερα.</a:t>
            </a:r>
          </a:p>
          <a:p>
            <a:r>
              <a:rPr lang="el-GR" sz="2800" dirty="0"/>
              <a:t> Ας μην διστάσουμε να ζητήσουμε τη βοήθεια και τη συνεργασία Συναδέλφων και Συντονιστών  προκειμένου να έλθει εις πέρας αποτελεσματικά η εξ αποστάσεως διδασκαλία, όσο βέβαια εξαρτάται από μας 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A193461-62DA-4AC2-BDD0-020E294F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94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EBBCA9-95A6-413B-9580-649AA4EF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chemeClr val="tx1"/>
                </a:solidFill>
              </a:rPr>
              <a:t>Καλή επιτυχία στο έργο σας</a:t>
            </a:r>
            <a:br>
              <a:rPr lang="el-GR" sz="4400" dirty="0">
                <a:solidFill>
                  <a:schemeClr val="tx1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07E608-3F4D-469E-8111-2BF1B185A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l-GR" sz="3200" dirty="0"/>
              <a:t>Φούντα Αγγελική </a:t>
            </a:r>
          </a:p>
          <a:p>
            <a:pPr marL="0" indent="0" algn="ctr">
              <a:buNone/>
            </a:pPr>
            <a:r>
              <a:rPr lang="el-GR" sz="3200" dirty="0"/>
              <a:t>Συντονίστρια Εκπαιδευτικού Έργου </a:t>
            </a:r>
            <a:r>
              <a:rPr lang="el-GR" sz="2400" dirty="0"/>
              <a:t>ΠΕΚΕΣ ΘΕΣΣΑΛΙΑΣ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agfounta@sch.gr</a:t>
            </a:r>
            <a:endParaRPr lang="el-GR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32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E9BCD74-DD23-49BB-9423-FB806ADC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251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A2DBCA-7A83-434A-B5DA-79BAE74C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Κύρια σημεία</a:t>
            </a:r>
            <a:r>
              <a:rPr lang="en-US" dirty="0"/>
              <a:t> </a:t>
            </a:r>
            <a:r>
              <a:rPr lang="el-GR" dirty="0"/>
              <a:t>της εισήγησης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518DAF-A67D-4EB7-B933-E6D810235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Μορφή της εξ αποστάσεως διδασκαλίας</a:t>
            </a:r>
          </a:p>
          <a:p>
            <a:r>
              <a:rPr lang="el-GR" sz="3200" dirty="0"/>
              <a:t>Εκπαιδευτικό υλικό - πηγές </a:t>
            </a:r>
          </a:p>
          <a:p>
            <a:r>
              <a:rPr lang="el-GR" sz="3200" dirty="0"/>
              <a:t>Δυνατότητες του ψηφιακού </a:t>
            </a:r>
            <a:r>
              <a:rPr lang="en-US" sz="3200" dirty="0"/>
              <a:t> </a:t>
            </a:r>
            <a:r>
              <a:rPr lang="el-GR" sz="3200" dirty="0" err="1"/>
              <a:t>διαδραστικού</a:t>
            </a:r>
            <a:r>
              <a:rPr lang="el-GR" sz="3200" dirty="0"/>
              <a:t> βιβλίου;</a:t>
            </a:r>
          </a:p>
          <a:p>
            <a:endParaRPr lang="el-GR" sz="3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C28C965-0643-44CD-AEBB-3372C2B2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00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A75786-BFD0-41F8-BC14-2EFDE494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Μορφές της  εξ Αποστάσεως Εκπαίδευσης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4EB8F0-93D2-4EA6-87FA-119F953A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Σύγχρονη εκπαίδευση  </a:t>
            </a:r>
          </a:p>
          <a:p>
            <a:pPr marL="0" indent="0">
              <a:buNone/>
            </a:pPr>
            <a:r>
              <a:rPr lang="el-GR" sz="2800" dirty="0"/>
              <a:t>   Πρόκειται για διδασκαλία σε πραγματικό χρόνο  και γίνεται με ταυτόχρονη συνεργασία εκπαιδευτικού και εκπαιδευόμενου. ( ψηφιακή πλατφόρμα  </a:t>
            </a:r>
            <a:r>
              <a:rPr lang="en-US" sz="2800" dirty="0" err="1"/>
              <a:t>Webex</a:t>
            </a:r>
            <a:r>
              <a:rPr lang="el-GR" sz="2800" dirty="0"/>
              <a:t> )</a:t>
            </a:r>
          </a:p>
          <a:p>
            <a:r>
              <a:rPr lang="el-GR" sz="2800" b="1" dirty="0">
                <a:solidFill>
                  <a:srgbClr val="FF0000"/>
                </a:solidFill>
              </a:rPr>
              <a:t>Ασύγχρονη εκπαίδευση  </a:t>
            </a:r>
          </a:p>
          <a:p>
            <a:pPr marL="0" indent="0">
              <a:buNone/>
            </a:pPr>
            <a:r>
              <a:rPr lang="el-GR" sz="2800" dirty="0"/>
              <a:t>    Ο εκπαιδευόμενος αξιοποιεί το εκπαιδευτικό υλικό που δημιούργησε ο εκπαιδευτικός στον δικό του χρόνο.( ψηφιακές  τάξεις </a:t>
            </a:r>
            <a:r>
              <a:rPr lang="en-US" sz="2800" dirty="0"/>
              <a:t>e-class, e-me ).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0AF3DC4-F642-488F-B57D-57EB5F32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5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A662F2-3137-4964-A7B5-D2C04895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Σύγχρονη εκπαίδευση από απόσταση </a:t>
            </a:r>
            <a:br>
              <a:rPr lang="el-GR" sz="4000" dirty="0"/>
            </a:br>
            <a:br>
              <a:rPr lang="en-US" sz="3200" b="1" dirty="0"/>
            </a:b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68144F-4BE9-410C-AB4C-3B6DE6D29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200" b="1" dirty="0"/>
              <a:t> </a:t>
            </a:r>
          </a:p>
          <a:p>
            <a:r>
              <a:rPr lang="el-GR" sz="3200" b="1" dirty="0"/>
              <a:t>Πώς σχεδιάζω τη διδασκαλία</a:t>
            </a:r>
            <a:r>
              <a:rPr lang="en-US" sz="3200" b="1" dirty="0"/>
              <a:t> </a:t>
            </a:r>
            <a:r>
              <a:rPr lang="el-GR" sz="3200" b="1" dirty="0"/>
              <a:t>στη σύγχρονη εκπαίδευση έτσι ώστε να μην είναι μια απλή διάλεξη;</a:t>
            </a:r>
          </a:p>
          <a:p>
            <a:endParaRPr lang="el-GR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br>
              <a:rPr lang="el-GR" sz="3200" b="1" dirty="0"/>
            </a:br>
            <a:endParaRPr lang="el-GR" sz="3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9118B30-4618-4EE3-9692-8D7B3624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28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FB074D-2005-41A1-AB68-72FB5326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Χρονοδιάγραμμα και προγραμματισμός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B0A311-5F28-4717-A6B0-AE08EF97A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Διάρκεια  της εξ αποστάσεως σύγχρονης διδασκαλίας είναι  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chemeClr val="tx1"/>
                </a:solidFill>
              </a:rPr>
              <a:t>40 λεπτά</a:t>
            </a:r>
            <a:endParaRPr lang="el-GR" sz="2800" dirty="0">
              <a:solidFill>
                <a:schemeClr val="tx1"/>
              </a:solidFill>
            </a:endParaRPr>
          </a:p>
          <a:p>
            <a:r>
              <a:rPr lang="el-GR" sz="2800" dirty="0"/>
              <a:t>Η διαχείριση του χρόνου είναι σημαντική </a:t>
            </a:r>
          </a:p>
          <a:p>
            <a:r>
              <a:rPr lang="el-GR" sz="2800" dirty="0"/>
              <a:t>Προσδιορίζουμε πόσο χρόνο έχουμε στη διάθεσή μας για την παρουσίαση του νέου υλικού.</a:t>
            </a:r>
          </a:p>
          <a:p>
            <a:r>
              <a:rPr lang="el-GR" sz="2800" dirty="0"/>
              <a:t>Προσδιορίζουμε  τον χρόνο που χρειάζεται κάθε δραστηριότητα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B89DD5B-4E06-4DC9-8C45-29C61F9E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95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0BFB7E-DCEE-4552-A41B-36D11526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Καθορισμός  εκπαιδευτικών στόχων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60A4C0-0980-4C8A-A527-99E11316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Οι στόχοι πρέπει να είναι σαφείς</a:t>
            </a:r>
          </a:p>
          <a:p>
            <a:r>
              <a:rPr lang="el-GR" sz="2800" dirty="0"/>
              <a:t> να γνωστοποιούνται  συνοπτικά  οι στόχοι και τα προσδοκώμενα αποτελέσματα στους μαθητές στην αρχή του μαθήματος  είτε προφορικά είτε με μια διαφάνεια. 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CF0CB09-A98C-4982-AD81-68872246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86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742B0A-1ACE-43F6-A87F-73AA386F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Καθορισμός μεθοδολογίας για τη διδασκαλία  του μαθήματος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732F74-FFED-4BF8-B046-FA9F5CD9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161" y="2468031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l-GR" dirty="0" err="1"/>
              <a:t>Ομαδοσυνεργατική</a:t>
            </a:r>
            <a:r>
              <a:rPr lang="en-US" dirty="0"/>
              <a:t> (</a:t>
            </a:r>
            <a:r>
              <a:rPr lang="el-GR" dirty="0"/>
              <a:t>δυνατότητα από το </a:t>
            </a:r>
            <a:r>
              <a:rPr lang="en-US" dirty="0" err="1"/>
              <a:t>webex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Βιωματική (αξιοποίηση εμπειριών των μαθητών)</a:t>
            </a:r>
          </a:p>
          <a:p>
            <a:r>
              <a:rPr lang="el-GR" dirty="0"/>
              <a:t> αφήγηση</a:t>
            </a:r>
            <a:r>
              <a:rPr lang="en-US" dirty="0"/>
              <a:t> (</a:t>
            </a:r>
            <a:r>
              <a:rPr lang="el-GR" dirty="0"/>
              <a:t>ιστορίας,  παραμυθιού). </a:t>
            </a:r>
          </a:p>
          <a:p>
            <a:r>
              <a:rPr lang="el-GR" dirty="0"/>
              <a:t> περιγραφή (μιας εικόνας)</a:t>
            </a:r>
          </a:p>
          <a:p>
            <a:r>
              <a:rPr lang="el-GR" dirty="0"/>
              <a:t> επαγωγική μέθοδο ( από μια ειδική έννοια σε μια γενική)</a:t>
            </a:r>
          </a:p>
          <a:p>
            <a:r>
              <a:rPr lang="el-GR" dirty="0"/>
              <a:t>παραγωγική μέθοδο</a:t>
            </a:r>
            <a:r>
              <a:rPr lang="en-US" dirty="0"/>
              <a:t> </a:t>
            </a:r>
            <a:r>
              <a:rPr lang="el-GR" dirty="0"/>
              <a:t> ( από μια γενική έννοια σε μια ειδική)</a:t>
            </a:r>
          </a:p>
          <a:p>
            <a:r>
              <a:rPr lang="el-GR" dirty="0"/>
              <a:t>Φύλλα εργασίας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CF58B43-7B4F-4268-B898-D8815A28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71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2F6BB-0624-464A-892E-57153642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Εποπτικά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CBF3A1-4D3F-4F58-81FC-F026EA0C1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2900" dirty="0"/>
              <a:t>Βίντεο</a:t>
            </a:r>
          </a:p>
          <a:p>
            <a:r>
              <a:rPr lang="el-GR" sz="2900" dirty="0"/>
              <a:t>Εικόνες</a:t>
            </a:r>
          </a:p>
          <a:p>
            <a:r>
              <a:rPr lang="el-GR" sz="2900" dirty="0"/>
              <a:t>Χάρτες</a:t>
            </a:r>
          </a:p>
          <a:p>
            <a:r>
              <a:rPr lang="el-GR" sz="2900" dirty="0"/>
              <a:t>Κείμενα</a:t>
            </a:r>
          </a:p>
          <a:p>
            <a:r>
              <a:rPr lang="el-GR" sz="2900" dirty="0"/>
              <a:t>Κόμικς</a:t>
            </a:r>
          </a:p>
          <a:p>
            <a:r>
              <a:rPr lang="el-GR" sz="2900" dirty="0"/>
              <a:t>Εικονική περιήγηση σε μουσεία, εκθέσεις.</a:t>
            </a:r>
          </a:p>
          <a:p>
            <a:r>
              <a:rPr lang="el-GR" sz="2900" dirty="0"/>
              <a:t>Λογισμικό</a:t>
            </a:r>
          </a:p>
          <a:p>
            <a:r>
              <a:rPr lang="el-GR" sz="2900" dirty="0"/>
              <a:t>Λεξικά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F4AC4BE-72BA-4833-BA63-CB1DE0CB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8013-FA4F-4F57-8E15-C3771843666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976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TM02900743[[fn=Οργανικό]]</Template>
  <TotalTime>1893</TotalTime>
  <Words>1218</Words>
  <Application>Microsoft Office PowerPoint</Application>
  <PresentationFormat>Ευρεία οθόνη</PresentationFormat>
  <Paragraphs>418</Paragraphs>
  <Slides>29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Palatino Linotype</vt:lpstr>
      <vt:lpstr>Οργανικό</vt:lpstr>
      <vt:lpstr>Η Διδασκαλία στην εξ Αποστάσεως Εκπαίδευση</vt:lpstr>
      <vt:lpstr>Εγκύκλιος  αρ. πρωτ.151977/ΓΔ4    07-11-2020 </vt:lpstr>
      <vt:lpstr>Κύρια σημεία της εισήγησης</vt:lpstr>
      <vt:lpstr>Μορφές της  εξ Αποστάσεως Εκπαίδευσης</vt:lpstr>
      <vt:lpstr>Σύγχρονη εκπαίδευση από απόσταση   </vt:lpstr>
      <vt:lpstr>Χρονοδιάγραμμα και προγραμματισμός</vt:lpstr>
      <vt:lpstr>Καθορισμός  εκπαιδευτικών στόχων</vt:lpstr>
      <vt:lpstr>Καθορισμός μεθοδολογίας για τη διδασκαλία  του μαθήματος </vt:lpstr>
      <vt:lpstr>Εποπτικά μέσα</vt:lpstr>
      <vt:lpstr>Δραστηριότητες- Ασκήσεις</vt:lpstr>
      <vt:lpstr>Ενεργός συμμετοχή των μαθητών </vt:lpstr>
      <vt:lpstr>Μορφή δραστηριοτήτων και ασκήσεων</vt:lpstr>
      <vt:lpstr> Συμμετοχή των μαθητών</vt:lpstr>
      <vt:lpstr>Παραδείγματα δραστηριοτήτων -ασκήσεων</vt:lpstr>
      <vt:lpstr>Κατατάξτε λέξεις του αρχαίου κειμένου  στον παρακάτω πίνακα στην αντίστοιχη στήλη</vt:lpstr>
      <vt:lpstr>Εκπαιδευτικό υλικό- πηγές</vt:lpstr>
      <vt:lpstr>Το διαδραστικό ψηφιακό βιβλίο</vt:lpstr>
      <vt:lpstr>Το διαδραστικό ψηφιακό βιβλίο στη  Νεοελληνική Λογοτεχνία.</vt:lpstr>
      <vt:lpstr>Το διαδραστικό ψηφιακό βιβλίο στη  Νεοελληνική Λογοτεχνία</vt:lpstr>
      <vt:lpstr>Διαδραστικό ψηφιακό βιβλίο Αρχαίων Ελληνικών</vt:lpstr>
      <vt:lpstr>Το διαδραστικό ψηφιακό βιβλίο</vt:lpstr>
      <vt:lpstr>Αξιοποίηση στη διδασκαλία επίκαιρου υλικού . </vt:lpstr>
      <vt:lpstr>Νεοελληνική Γλώσσα</vt:lpstr>
      <vt:lpstr>Επίκαιρο υλικό</vt:lpstr>
      <vt:lpstr>Επίκαιρο υλικό</vt:lpstr>
      <vt:lpstr>Γιατί επίκαιρο υλικό;</vt:lpstr>
      <vt:lpstr>Τα εξ αποστάσεως μαθήματα </vt:lpstr>
      <vt:lpstr>Τα εξ αποστάσεως μαθήματα </vt:lpstr>
      <vt:lpstr>Καλή επιτυχία στο έργο σας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διδασκαλία στην εξ αποστάσεως εκπαίδευση</dc:title>
  <dc:creator>ΑΓΓΕΛΙΚΗ ΦΟΥΝΤΑ</dc:creator>
  <cp:lastModifiedBy>Tasos</cp:lastModifiedBy>
  <cp:revision>93</cp:revision>
  <dcterms:created xsi:type="dcterms:W3CDTF">2020-11-04T21:12:47Z</dcterms:created>
  <dcterms:modified xsi:type="dcterms:W3CDTF">2020-11-12T15:47:27Z</dcterms:modified>
</cp:coreProperties>
</file>